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8" r:id="rId3"/>
    <p:sldId id="260" r:id="rId4"/>
    <p:sldId id="311" r:id="rId5"/>
    <p:sldId id="319" r:id="rId6"/>
    <p:sldId id="312" r:id="rId7"/>
    <p:sldId id="313" r:id="rId8"/>
    <p:sldId id="320" r:id="rId9"/>
    <p:sldId id="318" r:id="rId10"/>
    <p:sldId id="315" r:id="rId11"/>
    <p:sldId id="316" r:id="rId12"/>
    <p:sldId id="326" r:id="rId13"/>
    <p:sldId id="321" r:id="rId14"/>
    <p:sldId id="266" r:id="rId15"/>
    <p:sldId id="323" r:id="rId16"/>
    <p:sldId id="324" r:id="rId17"/>
    <p:sldId id="327" r:id="rId18"/>
    <p:sldId id="328" r:id="rId19"/>
    <p:sldId id="322" r:id="rId20"/>
    <p:sldId id="259" r:id="rId21"/>
    <p:sldId id="329" r:id="rId22"/>
  </p:sldIdLst>
  <p:sldSz cx="9144000" cy="5143500" type="screen16x9"/>
  <p:notesSz cx="6858000" cy="9144000"/>
  <p:embeddedFontLst>
    <p:embeddedFont>
      <p:font typeface="Anaheim" panose="020B0604020202020204" charset="0"/>
      <p:regular r:id="rId25"/>
    </p:embeddedFont>
    <p:embeddedFont>
      <p:font typeface="Bebas Neue" panose="020B0606020202050201" pitchFamily="34" charset="0"/>
      <p:regular r:id="rId26"/>
    </p:embeddedFont>
    <p:embeddedFont>
      <p:font typeface="Montserrat Medium" panose="00000600000000000000" pitchFamily="2" charset="0"/>
      <p:regular r:id="rId27"/>
      <p:bold r:id="rId28"/>
      <p:italic r:id="rId29"/>
      <p:boldItalic r:id="rId30"/>
    </p:embeddedFont>
    <p:embeddedFont>
      <p:font typeface="Nunito Light" pitchFamily="2" charset="0"/>
      <p:regular r:id="rId31"/>
      <p:italic r:id="rId32"/>
    </p:embeddedFont>
    <p:embeddedFont>
      <p:font typeface="Poppins" panose="00000500000000000000" pitchFamily="2" charset="0"/>
      <p:regular r:id="rId33"/>
      <p:bold r:id="rId34"/>
      <p:italic r:id="rId35"/>
      <p:boldItalic r:id="rId36"/>
    </p:embeddedFont>
    <p:embeddedFont>
      <p:font typeface="Poppins Medium" panose="00000600000000000000" pitchFamily="2" charset="0"/>
      <p:regular r:id="rId37"/>
      <p:bold r:id="rId38"/>
      <p:italic r:id="rId39"/>
      <p:boldItalic r:id="rId40"/>
    </p:embeddedFont>
    <p:embeddedFont>
      <p:font typeface="Raleway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97B9EC-B8A7-44B0-B8AA-99DA5D8BECB0}">
  <a:tblStyle styleId="{5C97B9EC-B8A7-44B0-B8AA-99DA5D8BECB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3EC17FA-CFA1-48F4-BE95-F57ED027E97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-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0B59FF7-C854-F338-4D66-4AA5F221532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48B8D7-E653-F718-D850-5A8D265F66A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C96A9F-C471-4842-B060-68BC6AEA2CD7}" type="datetimeFigureOut">
              <a:rPr lang="fr-FR" smtClean="0"/>
              <a:t>10/01/2024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A7CF82-9D70-8E4D-8FA3-41485E7E408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C87571-4B87-E2B1-D65E-4C0B0BAC6EE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E0FD22-421E-407B-A3D3-0B89EF6D95D2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50816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54dda1946d_6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54dda1946d_6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14420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d5260bdd85_0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d5260bdd85_0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901356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804548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54dda1946d_4_27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54dda1946d_4_27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66834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3752432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74022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183936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54dda1946d_6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54dda1946d_6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2063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i="1" dirty="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821526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849910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902611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48874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54dda1946d_6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54dda1946d_6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03133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14222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54dda1946d_6_3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54dda1946d_6_3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01511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771775" y="1063025"/>
            <a:ext cx="5600400" cy="228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371600" y="3654409"/>
            <a:ext cx="64008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74272" y="330632"/>
            <a:ext cx="4572001" cy="1760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302273" y="3768923"/>
            <a:ext cx="4572001" cy="176022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/>
          <p:nvPr/>
        </p:nvSpPr>
        <p:spPr>
          <a:xfrm>
            <a:off x="1468553" y="4401240"/>
            <a:ext cx="457200" cy="457200"/>
          </a:xfrm>
          <a:prstGeom prst="donut">
            <a:avLst>
              <a:gd name="adj" fmla="val 192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4;p2"/>
          <p:cNvSpPr/>
          <p:nvPr/>
        </p:nvSpPr>
        <p:spPr>
          <a:xfrm rot="10800000">
            <a:off x="5511775" y="-385643"/>
            <a:ext cx="1180800" cy="1180800"/>
          </a:xfrm>
          <a:prstGeom prst="blockArc">
            <a:avLst>
              <a:gd name="adj1" fmla="val 10800000"/>
              <a:gd name="adj2" fmla="val 2676"/>
              <a:gd name="adj3" fmla="val 20086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15;p2"/>
          <p:cNvSpPr/>
          <p:nvPr/>
        </p:nvSpPr>
        <p:spPr>
          <a:xfrm>
            <a:off x="8703062" y="1633662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5"/>
          <p:cNvSpPr txBox="1">
            <a:spLocks noGrp="1"/>
          </p:cNvSpPr>
          <p:nvPr>
            <p:ph type="subTitle" idx="1"/>
          </p:nvPr>
        </p:nvSpPr>
        <p:spPr>
          <a:xfrm>
            <a:off x="1444575" y="1865376"/>
            <a:ext cx="2944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25"/>
          <p:cNvSpPr txBox="1">
            <a:spLocks noGrp="1"/>
          </p:cNvSpPr>
          <p:nvPr>
            <p:ph type="subTitle" idx="2"/>
          </p:nvPr>
        </p:nvSpPr>
        <p:spPr>
          <a:xfrm>
            <a:off x="5486251" y="1865376"/>
            <a:ext cx="2944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5" name="Google Shape;205;p25"/>
          <p:cNvSpPr txBox="1">
            <a:spLocks noGrp="1"/>
          </p:cNvSpPr>
          <p:nvPr>
            <p:ph type="subTitle" idx="3"/>
          </p:nvPr>
        </p:nvSpPr>
        <p:spPr>
          <a:xfrm>
            <a:off x="1444574" y="3689607"/>
            <a:ext cx="2944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5"/>
          <p:cNvSpPr txBox="1">
            <a:spLocks noGrp="1"/>
          </p:cNvSpPr>
          <p:nvPr>
            <p:ph type="subTitle" idx="4"/>
          </p:nvPr>
        </p:nvSpPr>
        <p:spPr>
          <a:xfrm>
            <a:off x="5486251" y="3689607"/>
            <a:ext cx="2944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25"/>
          <p:cNvSpPr txBox="1">
            <a:spLocks noGrp="1"/>
          </p:cNvSpPr>
          <p:nvPr>
            <p:ph type="subTitle" idx="5"/>
          </p:nvPr>
        </p:nvSpPr>
        <p:spPr>
          <a:xfrm>
            <a:off x="1444575" y="1316713"/>
            <a:ext cx="294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08" name="Google Shape;208;p25"/>
          <p:cNvSpPr txBox="1">
            <a:spLocks noGrp="1"/>
          </p:cNvSpPr>
          <p:nvPr>
            <p:ph type="subTitle" idx="6"/>
          </p:nvPr>
        </p:nvSpPr>
        <p:spPr>
          <a:xfrm>
            <a:off x="1444574" y="3138736"/>
            <a:ext cx="294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09" name="Google Shape;209;p25"/>
          <p:cNvSpPr txBox="1">
            <a:spLocks noGrp="1"/>
          </p:cNvSpPr>
          <p:nvPr>
            <p:ph type="subTitle" idx="7"/>
          </p:nvPr>
        </p:nvSpPr>
        <p:spPr>
          <a:xfrm>
            <a:off x="5486249" y="1316725"/>
            <a:ext cx="294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10" name="Google Shape;210;p25"/>
          <p:cNvSpPr txBox="1">
            <a:spLocks noGrp="1"/>
          </p:cNvSpPr>
          <p:nvPr>
            <p:ph type="subTitle" idx="8"/>
          </p:nvPr>
        </p:nvSpPr>
        <p:spPr>
          <a:xfrm>
            <a:off x="5486250" y="3138736"/>
            <a:ext cx="294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211" name="Google Shape;211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8431667" y="3689600"/>
            <a:ext cx="1828803" cy="1828803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5"/>
          <p:cNvSpPr/>
          <p:nvPr/>
        </p:nvSpPr>
        <p:spPr>
          <a:xfrm flipH="1">
            <a:off x="8203062" y="4916624"/>
            <a:ext cx="457200" cy="457200"/>
          </a:xfrm>
          <a:prstGeom prst="donut">
            <a:avLst>
              <a:gd name="adj" fmla="val 192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3" name="Google Shape;213;p25"/>
          <p:cNvSpPr/>
          <p:nvPr/>
        </p:nvSpPr>
        <p:spPr>
          <a:xfrm>
            <a:off x="-599423" y="1782058"/>
            <a:ext cx="1180800" cy="1180800"/>
          </a:xfrm>
          <a:prstGeom prst="blockArc">
            <a:avLst>
              <a:gd name="adj1" fmla="val 10800000"/>
              <a:gd name="adj2" fmla="val 2676"/>
              <a:gd name="adj3" fmla="val 20086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32" name="Google Shape;232;p27"/>
          <p:cNvSpPr txBox="1">
            <a:spLocks noGrp="1"/>
          </p:cNvSpPr>
          <p:nvPr>
            <p:ph type="subTitle" idx="1"/>
          </p:nvPr>
        </p:nvSpPr>
        <p:spPr>
          <a:xfrm>
            <a:off x="713225" y="1865376"/>
            <a:ext cx="23286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3" name="Google Shape;233;p27"/>
          <p:cNvSpPr txBox="1">
            <a:spLocks noGrp="1"/>
          </p:cNvSpPr>
          <p:nvPr>
            <p:ph type="subTitle" idx="2"/>
          </p:nvPr>
        </p:nvSpPr>
        <p:spPr>
          <a:xfrm>
            <a:off x="3407700" y="1865376"/>
            <a:ext cx="23286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27"/>
          <p:cNvSpPr txBox="1">
            <a:spLocks noGrp="1"/>
          </p:cNvSpPr>
          <p:nvPr>
            <p:ph type="subTitle" idx="3"/>
          </p:nvPr>
        </p:nvSpPr>
        <p:spPr>
          <a:xfrm>
            <a:off x="713225" y="3689607"/>
            <a:ext cx="23286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27"/>
          <p:cNvSpPr txBox="1">
            <a:spLocks noGrp="1"/>
          </p:cNvSpPr>
          <p:nvPr>
            <p:ph type="subTitle" idx="4"/>
          </p:nvPr>
        </p:nvSpPr>
        <p:spPr>
          <a:xfrm>
            <a:off x="3407675" y="3689607"/>
            <a:ext cx="23286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27"/>
          <p:cNvSpPr txBox="1">
            <a:spLocks noGrp="1"/>
          </p:cNvSpPr>
          <p:nvPr>
            <p:ph type="subTitle" idx="5"/>
          </p:nvPr>
        </p:nvSpPr>
        <p:spPr>
          <a:xfrm>
            <a:off x="6102175" y="1865376"/>
            <a:ext cx="23286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7" name="Google Shape;237;p27"/>
          <p:cNvSpPr txBox="1">
            <a:spLocks noGrp="1"/>
          </p:cNvSpPr>
          <p:nvPr>
            <p:ph type="subTitle" idx="6"/>
          </p:nvPr>
        </p:nvSpPr>
        <p:spPr>
          <a:xfrm>
            <a:off x="6102176" y="3689607"/>
            <a:ext cx="23286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7"/>
          <p:cNvSpPr txBox="1">
            <a:spLocks noGrp="1"/>
          </p:cNvSpPr>
          <p:nvPr>
            <p:ph type="subTitle" idx="7"/>
          </p:nvPr>
        </p:nvSpPr>
        <p:spPr>
          <a:xfrm>
            <a:off x="713225" y="1316725"/>
            <a:ext cx="2328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39" name="Google Shape;239;p27"/>
          <p:cNvSpPr txBox="1">
            <a:spLocks noGrp="1"/>
          </p:cNvSpPr>
          <p:nvPr>
            <p:ph type="subTitle" idx="8"/>
          </p:nvPr>
        </p:nvSpPr>
        <p:spPr>
          <a:xfrm>
            <a:off x="3407700" y="1316725"/>
            <a:ext cx="2328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40" name="Google Shape;240;p27"/>
          <p:cNvSpPr txBox="1">
            <a:spLocks noGrp="1"/>
          </p:cNvSpPr>
          <p:nvPr>
            <p:ph type="subTitle" idx="9"/>
          </p:nvPr>
        </p:nvSpPr>
        <p:spPr>
          <a:xfrm>
            <a:off x="6102175" y="1316725"/>
            <a:ext cx="2328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41" name="Google Shape;241;p27"/>
          <p:cNvSpPr txBox="1">
            <a:spLocks noGrp="1"/>
          </p:cNvSpPr>
          <p:nvPr>
            <p:ph type="subTitle" idx="13"/>
          </p:nvPr>
        </p:nvSpPr>
        <p:spPr>
          <a:xfrm>
            <a:off x="713224" y="3138736"/>
            <a:ext cx="2328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42" name="Google Shape;242;p27"/>
          <p:cNvSpPr txBox="1">
            <a:spLocks noGrp="1"/>
          </p:cNvSpPr>
          <p:nvPr>
            <p:ph type="subTitle" idx="14"/>
          </p:nvPr>
        </p:nvSpPr>
        <p:spPr>
          <a:xfrm>
            <a:off x="3407700" y="3138736"/>
            <a:ext cx="2328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43" name="Google Shape;243;p27"/>
          <p:cNvSpPr txBox="1">
            <a:spLocks noGrp="1"/>
          </p:cNvSpPr>
          <p:nvPr>
            <p:ph type="subTitle" idx="15"/>
          </p:nvPr>
        </p:nvSpPr>
        <p:spPr>
          <a:xfrm>
            <a:off x="6102176" y="3138736"/>
            <a:ext cx="23286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pic>
        <p:nvPicPr>
          <p:cNvPr id="244" name="Google Shape;244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-1142198" y="3785131"/>
            <a:ext cx="2681948" cy="10325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5" name="Google Shape;245;p27"/>
          <p:cNvGrpSpPr/>
          <p:nvPr/>
        </p:nvGrpSpPr>
        <p:grpSpPr>
          <a:xfrm>
            <a:off x="-292605" y="3954875"/>
            <a:ext cx="1005833" cy="183000"/>
            <a:chOff x="-292608" y="4512500"/>
            <a:chExt cx="1005833" cy="183000"/>
          </a:xfrm>
        </p:grpSpPr>
        <p:sp>
          <p:nvSpPr>
            <p:cNvPr id="246" name="Google Shape;246;p27"/>
            <p:cNvSpPr/>
            <p:nvPr/>
          </p:nvSpPr>
          <p:spPr>
            <a:xfrm>
              <a:off x="256025" y="4512500"/>
              <a:ext cx="457200" cy="18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-292608" y="4512500"/>
              <a:ext cx="457200" cy="18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48" name="Google Shape;248;p27"/>
          <p:cNvSpPr/>
          <p:nvPr/>
        </p:nvSpPr>
        <p:spPr>
          <a:xfrm flipH="1">
            <a:off x="257847" y="2731815"/>
            <a:ext cx="457200" cy="457200"/>
          </a:xfrm>
          <a:prstGeom prst="donut">
            <a:avLst>
              <a:gd name="adj" fmla="val 192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9" name="Google Shape;249;p27"/>
          <p:cNvSpPr/>
          <p:nvPr/>
        </p:nvSpPr>
        <p:spPr>
          <a:xfrm flipH="1">
            <a:off x="8430725" y="1225225"/>
            <a:ext cx="876000" cy="18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0" name="Google Shape;250;p27"/>
          <p:cNvSpPr/>
          <p:nvPr/>
        </p:nvSpPr>
        <p:spPr>
          <a:xfrm>
            <a:off x="8659988" y="1728150"/>
            <a:ext cx="183000" cy="183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874272" y="330632"/>
            <a:ext cx="4572001" cy="1760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302273" y="3768923"/>
            <a:ext cx="4572001" cy="176022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2"/>
          <p:cNvSpPr/>
          <p:nvPr/>
        </p:nvSpPr>
        <p:spPr>
          <a:xfrm>
            <a:off x="8517748" y="4401262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7" name="Google Shape;307;p32"/>
          <p:cNvSpPr/>
          <p:nvPr/>
        </p:nvSpPr>
        <p:spPr>
          <a:xfrm>
            <a:off x="7409811" y="768348"/>
            <a:ext cx="1828800" cy="18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8" name="Google Shape;308;p32"/>
          <p:cNvSpPr/>
          <p:nvPr/>
        </p:nvSpPr>
        <p:spPr>
          <a:xfrm flipH="1">
            <a:off x="713223" y="227675"/>
            <a:ext cx="183000" cy="183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8100000">
            <a:off x="5972730" y="-139366"/>
            <a:ext cx="3855241" cy="27690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2700000">
            <a:off x="-350685" y="3219459"/>
            <a:ext cx="3855241" cy="2769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38589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713225" y="2281400"/>
            <a:ext cx="3858900" cy="23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>
            <a:endParaRPr/>
          </a:p>
        </p:txBody>
      </p:sp>
      <p:pic>
        <p:nvPicPr>
          <p:cNvPr id="52" name="Google Shape;5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5540742" y="3765778"/>
            <a:ext cx="4572001" cy="1760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6412167" y="-382497"/>
            <a:ext cx="4572001" cy="176022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7"/>
          <p:cNvSpPr/>
          <p:nvPr/>
        </p:nvSpPr>
        <p:spPr>
          <a:xfrm flipH="1">
            <a:off x="7516851" y="539498"/>
            <a:ext cx="1828800" cy="18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2057400" y="1384113"/>
            <a:ext cx="5029200" cy="137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ubTitle" idx="1"/>
          </p:nvPr>
        </p:nvSpPr>
        <p:spPr>
          <a:xfrm>
            <a:off x="2057400" y="3119187"/>
            <a:ext cx="50292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70" name="Google Shape;70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>
            <a:off x="-991699" y="3095264"/>
            <a:ext cx="4114801" cy="1580458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7800002">
            <a:off x="6435986" y="-998321"/>
            <a:ext cx="2787051" cy="2743201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9"/>
          <p:cNvSpPr/>
          <p:nvPr/>
        </p:nvSpPr>
        <p:spPr>
          <a:xfrm rot="-5400000">
            <a:off x="8344200" y="1981350"/>
            <a:ext cx="1180800" cy="1180800"/>
          </a:xfrm>
          <a:prstGeom prst="blockArc">
            <a:avLst>
              <a:gd name="adj1" fmla="val 10800000"/>
              <a:gd name="adj2" fmla="val 2676"/>
              <a:gd name="adj3" fmla="val 20086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3" name="Google Shape;73;p9"/>
          <p:cNvSpPr/>
          <p:nvPr/>
        </p:nvSpPr>
        <p:spPr>
          <a:xfrm>
            <a:off x="-201187" y="2503225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" name="Google Shape;74;p9"/>
          <p:cNvSpPr/>
          <p:nvPr/>
        </p:nvSpPr>
        <p:spPr>
          <a:xfrm>
            <a:off x="623040" y="3501078"/>
            <a:ext cx="457200" cy="457200"/>
          </a:xfrm>
          <a:prstGeom prst="donut">
            <a:avLst>
              <a:gd name="adj" fmla="val 1926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5" name="Google Shape;75;p9"/>
          <p:cNvGrpSpPr/>
          <p:nvPr/>
        </p:nvGrpSpPr>
        <p:grpSpPr>
          <a:xfrm>
            <a:off x="8503920" y="539500"/>
            <a:ext cx="1005833" cy="183000"/>
            <a:chOff x="-292608" y="4512500"/>
            <a:chExt cx="1005833" cy="183000"/>
          </a:xfrm>
        </p:grpSpPr>
        <p:sp>
          <p:nvSpPr>
            <p:cNvPr id="76" name="Google Shape;76;p9"/>
            <p:cNvSpPr/>
            <p:nvPr/>
          </p:nvSpPr>
          <p:spPr>
            <a:xfrm>
              <a:off x="256025" y="4512500"/>
              <a:ext cx="457200" cy="18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-292608" y="4512500"/>
              <a:ext cx="457200" cy="18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8" name="Google Shape;78;p9"/>
          <p:cNvSpPr/>
          <p:nvPr/>
        </p:nvSpPr>
        <p:spPr>
          <a:xfrm>
            <a:off x="7696200" y="905256"/>
            <a:ext cx="1828800" cy="18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9" name="Google Shape;79;p9"/>
          <p:cNvSpPr/>
          <p:nvPr/>
        </p:nvSpPr>
        <p:spPr>
          <a:xfrm>
            <a:off x="8161188" y="1798350"/>
            <a:ext cx="183000" cy="183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2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 idx="2" hasCustomPrompt="1"/>
          </p:nvPr>
        </p:nvSpPr>
        <p:spPr>
          <a:xfrm>
            <a:off x="4755075" y="1497441"/>
            <a:ext cx="7314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"/>
          </p:nvPr>
        </p:nvSpPr>
        <p:spPr>
          <a:xfrm>
            <a:off x="5669280" y="1497441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1" name="Google Shape;101;p13"/>
          <p:cNvSpPr txBox="1">
            <a:spLocks noGrp="1"/>
          </p:cNvSpPr>
          <p:nvPr>
            <p:ph type="title" idx="3" hasCustomPrompt="1"/>
          </p:nvPr>
        </p:nvSpPr>
        <p:spPr>
          <a:xfrm>
            <a:off x="4755075" y="2592550"/>
            <a:ext cx="7314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4"/>
          </p:nvPr>
        </p:nvSpPr>
        <p:spPr>
          <a:xfrm>
            <a:off x="5669280" y="2592550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5" hasCustomPrompt="1"/>
          </p:nvPr>
        </p:nvSpPr>
        <p:spPr>
          <a:xfrm>
            <a:off x="4755075" y="3692001"/>
            <a:ext cx="7314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subTitle" idx="6"/>
          </p:nvPr>
        </p:nvSpPr>
        <p:spPr>
          <a:xfrm>
            <a:off x="5669280" y="3692001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 idx="7" hasCustomPrompt="1"/>
          </p:nvPr>
        </p:nvSpPr>
        <p:spPr>
          <a:xfrm>
            <a:off x="1646562" y="1497441"/>
            <a:ext cx="7314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8"/>
          </p:nvPr>
        </p:nvSpPr>
        <p:spPr>
          <a:xfrm>
            <a:off x="2560767" y="1497441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9" hasCustomPrompt="1"/>
          </p:nvPr>
        </p:nvSpPr>
        <p:spPr>
          <a:xfrm>
            <a:off x="1646562" y="2592550"/>
            <a:ext cx="7314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13"/>
          </p:nvPr>
        </p:nvSpPr>
        <p:spPr>
          <a:xfrm>
            <a:off x="2560767" y="2592550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14" hasCustomPrompt="1"/>
          </p:nvPr>
        </p:nvSpPr>
        <p:spPr>
          <a:xfrm>
            <a:off x="1646562" y="3692001"/>
            <a:ext cx="7314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 b="1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5"/>
          </p:nvPr>
        </p:nvSpPr>
        <p:spPr>
          <a:xfrm>
            <a:off x="2560767" y="3692001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11" name="Google Shape;111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5400000">
            <a:off x="-1462118" y="2478075"/>
            <a:ext cx="2743199" cy="270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_HEADER_1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5"/>
          <p:cNvSpPr txBox="1">
            <a:spLocks noGrp="1"/>
          </p:cNvSpPr>
          <p:nvPr>
            <p:ph type="title"/>
          </p:nvPr>
        </p:nvSpPr>
        <p:spPr>
          <a:xfrm>
            <a:off x="713075" y="2572875"/>
            <a:ext cx="5023200" cy="18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0" name="Google Shape;120;p15"/>
          <p:cNvSpPr txBox="1">
            <a:spLocks noGrp="1"/>
          </p:cNvSpPr>
          <p:nvPr>
            <p:ph type="title" idx="2" hasCustomPrompt="1"/>
          </p:nvPr>
        </p:nvSpPr>
        <p:spPr>
          <a:xfrm>
            <a:off x="2401775" y="741837"/>
            <a:ext cx="1645800" cy="1645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7000" b="1">
                <a:latin typeface="Poppins"/>
                <a:ea typeface="Poppins"/>
                <a:cs typeface="Poppins"/>
                <a:sym typeface="Poppi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121" name="Google Shape;121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400000" flipH="1">
            <a:off x="5640424" y="2539694"/>
            <a:ext cx="4572001" cy="176022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5"/>
          <p:cNvSpPr/>
          <p:nvPr/>
        </p:nvSpPr>
        <p:spPr>
          <a:xfrm flipH="1">
            <a:off x="7772231" y="2868936"/>
            <a:ext cx="1828800" cy="18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3" name="Google Shape;123;p15"/>
          <p:cNvSpPr/>
          <p:nvPr/>
        </p:nvSpPr>
        <p:spPr>
          <a:xfrm flipH="1">
            <a:off x="6433604" y="359089"/>
            <a:ext cx="457200" cy="457200"/>
          </a:xfrm>
          <a:prstGeom prst="donut">
            <a:avLst>
              <a:gd name="adj" fmla="val 192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4" name="Google Shape;124;p15"/>
          <p:cNvSpPr/>
          <p:nvPr/>
        </p:nvSpPr>
        <p:spPr>
          <a:xfrm flipH="1">
            <a:off x="7983593" y="3730750"/>
            <a:ext cx="183000" cy="183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25" name="Google Shape;125;p15"/>
          <p:cNvGrpSpPr/>
          <p:nvPr/>
        </p:nvGrpSpPr>
        <p:grpSpPr>
          <a:xfrm>
            <a:off x="5919150" y="4512490"/>
            <a:ext cx="1005833" cy="183000"/>
            <a:chOff x="-292608" y="4512500"/>
            <a:chExt cx="1005833" cy="183000"/>
          </a:xfrm>
        </p:grpSpPr>
        <p:sp>
          <p:nvSpPr>
            <p:cNvPr id="126" name="Google Shape;126;p15"/>
            <p:cNvSpPr/>
            <p:nvPr/>
          </p:nvSpPr>
          <p:spPr>
            <a:xfrm>
              <a:off x="256025" y="4512500"/>
              <a:ext cx="457200" cy="18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-292608" y="4512500"/>
              <a:ext cx="457200" cy="18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28" name="Google Shape;128;p15"/>
          <p:cNvSpPr/>
          <p:nvPr/>
        </p:nvSpPr>
        <p:spPr>
          <a:xfrm rot="10800000">
            <a:off x="6988376" y="-364493"/>
            <a:ext cx="1180800" cy="1180800"/>
          </a:xfrm>
          <a:prstGeom prst="blockArc">
            <a:avLst>
              <a:gd name="adj1" fmla="val 10800000"/>
              <a:gd name="adj2" fmla="val 2676"/>
              <a:gd name="adj3" fmla="val 20086"/>
            </a:avLst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400006">
            <a:off x="6978255" y="-184602"/>
            <a:ext cx="3120742" cy="3060727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 txBox="1">
            <a:spLocks noGrp="1"/>
          </p:cNvSpPr>
          <p:nvPr>
            <p:ph type="title"/>
          </p:nvPr>
        </p:nvSpPr>
        <p:spPr>
          <a:xfrm>
            <a:off x="713225" y="1337335"/>
            <a:ext cx="36759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ubTitle" idx="1"/>
          </p:nvPr>
        </p:nvSpPr>
        <p:spPr>
          <a:xfrm>
            <a:off x="713225" y="3074766"/>
            <a:ext cx="3675900" cy="7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6"/>
          <p:cNvSpPr>
            <a:spLocks noGrp="1"/>
          </p:cNvSpPr>
          <p:nvPr>
            <p:ph type="pic" idx="2"/>
          </p:nvPr>
        </p:nvSpPr>
        <p:spPr>
          <a:xfrm>
            <a:off x="4754925" y="539500"/>
            <a:ext cx="3675900" cy="40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34" name="Google Shape;134;p16"/>
          <p:cNvSpPr/>
          <p:nvPr/>
        </p:nvSpPr>
        <p:spPr>
          <a:xfrm flipH="1">
            <a:off x="-473462" y="3267548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5" name="Google Shape;135;p16"/>
          <p:cNvSpPr/>
          <p:nvPr/>
        </p:nvSpPr>
        <p:spPr>
          <a:xfrm>
            <a:off x="323863" y="2868925"/>
            <a:ext cx="183000" cy="183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subTitle" idx="1"/>
          </p:nvPr>
        </p:nvSpPr>
        <p:spPr>
          <a:xfrm>
            <a:off x="4754925" y="2889504"/>
            <a:ext cx="2743200" cy="16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subTitle" idx="2"/>
          </p:nvPr>
        </p:nvSpPr>
        <p:spPr>
          <a:xfrm>
            <a:off x="1645875" y="2889504"/>
            <a:ext cx="2743200" cy="16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subTitle" idx="3"/>
          </p:nvPr>
        </p:nvSpPr>
        <p:spPr>
          <a:xfrm>
            <a:off x="1645875" y="2343150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subTitle" idx="4"/>
          </p:nvPr>
        </p:nvSpPr>
        <p:spPr>
          <a:xfrm>
            <a:off x="4754925" y="2343150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8400004">
            <a:off x="8149133" y="1035174"/>
            <a:ext cx="2285998" cy="224203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624975" y="3952415"/>
            <a:ext cx="1828803" cy="325526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0"/>
          <p:cNvSpPr/>
          <p:nvPr/>
        </p:nvSpPr>
        <p:spPr>
          <a:xfrm>
            <a:off x="8162477" y="1797039"/>
            <a:ext cx="457200" cy="457200"/>
          </a:xfrm>
          <a:prstGeom prst="donut">
            <a:avLst>
              <a:gd name="adj" fmla="val 192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0" name="Google Shape;160;p20"/>
          <p:cNvSpPr/>
          <p:nvPr/>
        </p:nvSpPr>
        <p:spPr>
          <a:xfrm flipH="1">
            <a:off x="-473462" y="3200400"/>
            <a:ext cx="914400" cy="914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_AND_TWO_COLUMNS_1_1_1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2"/>
          <p:cNvSpPr txBox="1">
            <a:spLocks noGrp="1"/>
          </p:cNvSpPr>
          <p:nvPr>
            <p:ph type="subTitle" idx="1"/>
          </p:nvPr>
        </p:nvSpPr>
        <p:spPr>
          <a:xfrm>
            <a:off x="4754932" y="1771675"/>
            <a:ext cx="3017400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68" name="Google Shape;168;p22"/>
          <p:cNvSpPr txBox="1">
            <a:spLocks noGrp="1"/>
          </p:cNvSpPr>
          <p:nvPr>
            <p:ph type="subTitle" idx="2"/>
          </p:nvPr>
        </p:nvSpPr>
        <p:spPr>
          <a:xfrm>
            <a:off x="1371668" y="1771675"/>
            <a:ext cx="3017400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pic>
        <p:nvPicPr>
          <p:cNvPr id="169" name="Google Shape;169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87781" y="3781038"/>
            <a:ext cx="2285998" cy="164592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0" name="Google Shape;170;p22"/>
          <p:cNvGrpSpPr/>
          <p:nvPr/>
        </p:nvGrpSpPr>
        <p:grpSpPr>
          <a:xfrm>
            <a:off x="8430720" y="4512500"/>
            <a:ext cx="1005833" cy="183000"/>
            <a:chOff x="-292608" y="4512500"/>
            <a:chExt cx="1005833" cy="183000"/>
          </a:xfrm>
        </p:grpSpPr>
        <p:sp>
          <p:nvSpPr>
            <p:cNvPr id="171" name="Google Shape;171;p22"/>
            <p:cNvSpPr/>
            <p:nvPr/>
          </p:nvSpPr>
          <p:spPr>
            <a:xfrm>
              <a:off x="256025" y="4512500"/>
              <a:ext cx="457200" cy="18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-292608" y="4512500"/>
              <a:ext cx="457200" cy="183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3" name="Google Shape;173;p22"/>
          <p:cNvSpPr/>
          <p:nvPr/>
        </p:nvSpPr>
        <p:spPr>
          <a:xfrm flipH="1">
            <a:off x="8202172" y="3691965"/>
            <a:ext cx="457200" cy="457200"/>
          </a:xfrm>
          <a:prstGeom prst="donut">
            <a:avLst>
              <a:gd name="adj" fmla="val 192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4" name="Google Shape;174;p22"/>
          <p:cNvSpPr/>
          <p:nvPr/>
        </p:nvSpPr>
        <p:spPr>
          <a:xfrm flipH="1">
            <a:off x="-162775" y="1991975"/>
            <a:ext cx="876000" cy="18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●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○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ontserrat Medium"/>
              <a:buChar char="■"/>
              <a:defRPr sz="1200">
                <a:solidFill>
                  <a:schemeClr val="dk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5" r:id="rId3"/>
    <p:sldLayoutId id="2147483658" r:id="rId4"/>
    <p:sldLayoutId id="2147483659" r:id="rId5"/>
    <p:sldLayoutId id="2147483661" r:id="rId6"/>
    <p:sldLayoutId id="2147483662" r:id="rId7"/>
    <p:sldLayoutId id="2147483666" r:id="rId8"/>
    <p:sldLayoutId id="2147483668" r:id="rId9"/>
    <p:sldLayoutId id="2147483671" r:id="rId10"/>
    <p:sldLayoutId id="2147483673" r:id="rId11"/>
    <p:sldLayoutId id="2147483678" r:id="rId12"/>
    <p:sldLayoutId id="2147483679" r:id="rId13"/>
  </p:sldLayoutIdLst>
  <p:transition spd="slow">
    <p:push dir="u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jp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7"/>
          <p:cNvSpPr txBox="1">
            <a:spLocks noGrp="1"/>
          </p:cNvSpPr>
          <p:nvPr>
            <p:ph type="ctrTitle"/>
          </p:nvPr>
        </p:nvSpPr>
        <p:spPr>
          <a:xfrm>
            <a:off x="1143000" y="765320"/>
            <a:ext cx="6858000" cy="22865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4800" dirty="0"/>
              <a:t>LA RÉALISATION DU PROJET VICTORY VAULT</a:t>
            </a:r>
            <a:endParaRPr sz="4800" b="1" dirty="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3" name="Google Shape;323;p37"/>
          <p:cNvSpPr txBox="1">
            <a:spLocks noGrp="1"/>
          </p:cNvSpPr>
          <p:nvPr>
            <p:ph type="subTitle" idx="1"/>
          </p:nvPr>
        </p:nvSpPr>
        <p:spPr>
          <a:xfrm>
            <a:off x="1371600" y="3253325"/>
            <a:ext cx="6400800" cy="11248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 projet realisé par: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-Marwen Kammoun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-Najd Mssedi</a:t>
            </a:r>
          </a:p>
          <a:p>
            <a:pPr marL="0" indent="0" algn="l"/>
            <a:r>
              <a:rPr lang="en" dirty="0"/>
              <a:t>	-</a:t>
            </a:r>
            <a:r>
              <a:rPr lang="fr-FR" dirty="0"/>
              <a:t>Mohamed Youssef Ben Chehida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cxnSp>
        <p:nvCxnSpPr>
          <p:cNvPr id="324" name="Google Shape;324;p37"/>
          <p:cNvCxnSpPr>
            <a:cxnSpLocks/>
          </p:cNvCxnSpPr>
          <p:nvPr/>
        </p:nvCxnSpPr>
        <p:spPr>
          <a:xfrm>
            <a:off x="2061220" y="3154233"/>
            <a:ext cx="5021559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p37"/>
          <p:cNvSpPr/>
          <p:nvPr/>
        </p:nvSpPr>
        <p:spPr>
          <a:xfrm>
            <a:off x="-665800" y="1725598"/>
            <a:ext cx="1828800" cy="18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9EDA619-21A8-429C-83C4-9E9F852DD9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01" y="0"/>
            <a:ext cx="890919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048629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43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42387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Architecture Micro services Utilisé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390A8E-39F4-D864-6E67-CAEC065030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1904" y="1316800"/>
            <a:ext cx="6267588" cy="3604225"/>
          </a:xfrm>
          <a:prstGeom prst="rect">
            <a:avLst/>
          </a:prstGeom>
        </p:spPr>
      </p:pic>
      <p:sp>
        <p:nvSpPr>
          <p:cNvPr id="2" name="Google Shape;384;p42">
            <a:extLst>
              <a:ext uri="{FF2B5EF4-FFF2-40B4-BE49-F238E27FC236}">
                <a16:creationId xmlns:a16="http://schemas.microsoft.com/office/drawing/2014/main" id="{42A5D3B1-E984-B3EE-66DA-6193EC74C6A1}"/>
              </a:ext>
            </a:extLst>
          </p:cNvPr>
          <p:cNvSpPr txBox="1">
            <a:spLocks/>
          </p:cNvSpPr>
          <p:nvPr/>
        </p:nvSpPr>
        <p:spPr>
          <a:xfrm>
            <a:off x="107018" y="2027564"/>
            <a:ext cx="3017400" cy="23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dirty="0"/>
              <a:t>L’architecture utilisée est constitue de 4 éléments :</a:t>
            </a:r>
          </a:p>
          <a:p>
            <a:r>
              <a:rPr lang="fr-FR" dirty="0"/>
              <a:t>- un service de détection : EUREKA</a:t>
            </a:r>
          </a:p>
          <a:p>
            <a:r>
              <a:rPr lang="fr-FR" dirty="0"/>
              <a:t>- 2 services métiers : Matches-Service et Seasons-Service</a:t>
            </a:r>
          </a:p>
          <a:p>
            <a:r>
              <a:rPr lang="fr-FR" dirty="0"/>
              <a:t>- un application Gateway affin de permettre la centralisation de la communications avec les services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3254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46"/>
          <p:cNvSpPr txBox="1">
            <a:spLocks noGrp="1"/>
          </p:cNvSpPr>
          <p:nvPr>
            <p:ph type="subTitle" idx="1"/>
          </p:nvPr>
        </p:nvSpPr>
        <p:spPr>
          <a:xfrm>
            <a:off x="611404" y="2386666"/>
            <a:ext cx="3904579" cy="182422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Eureka Server est une application qui détient les informations sur toutes les applications client-service. Chaque micro service s'enregistre auprès du serveur Eureka, et ce dernier connaît toutes les applications clientes en cours d'exécution</a:t>
            </a:r>
            <a:endParaRPr dirty="0"/>
          </a:p>
        </p:txBody>
      </p:sp>
      <p:sp>
        <p:nvSpPr>
          <p:cNvPr id="445" name="Google Shape;445;p46"/>
          <p:cNvSpPr txBox="1">
            <a:spLocks noGrp="1"/>
          </p:cNvSpPr>
          <p:nvPr>
            <p:ph type="subTitle" idx="2"/>
          </p:nvPr>
        </p:nvSpPr>
        <p:spPr>
          <a:xfrm>
            <a:off x="5486251" y="1865376"/>
            <a:ext cx="2944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</a:t>
            </a:r>
            <a:r>
              <a:rPr lang="en" dirty="0"/>
              <a:t>l permet de diviser equitablement les </a:t>
            </a:r>
            <a:r>
              <a:rPr lang="fr-FR" dirty="0"/>
              <a:t>requetés</a:t>
            </a:r>
            <a:r>
              <a:rPr lang="en" dirty="0"/>
              <a:t> aux differrentes instance des services </a:t>
            </a:r>
            <a:endParaRPr dirty="0"/>
          </a:p>
        </p:txBody>
      </p:sp>
      <p:sp>
        <p:nvSpPr>
          <p:cNvPr id="447" name="Google Shape;447;p46"/>
          <p:cNvSpPr txBox="1">
            <a:spLocks noGrp="1"/>
          </p:cNvSpPr>
          <p:nvPr>
            <p:ph type="subTitle" idx="4"/>
          </p:nvPr>
        </p:nvSpPr>
        <p:spPr>
          <a:xfrm>
            <a:off x="5486251" y="3689607"/>
            <a:ext cx="29445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Permet aux clients a acceder aux differents service par le meme point</a:t>
            </a:r>
            <a:endParaRPr dirty="0"/>
          </a:p>
        </p:txBody>
      </p:sp>
      <p:sp>
        <p:nvSpPr>
          <p:cNvPr id="448" name="Google Shape;448;p46"/>
          <p:cNvSpPr txBox="1">
            <a:spLocks noGrp="1"/>
          </p:cNvSpPr>
          <p:nvPr>
            <p:ph type="subTitle" idx="5"/>
          </p:nvPr>
        </p:nvSpPr>
        <p:spPr>
          <a:xfrm>
            <a:off x="1605021" y="1883735"/>
            <a:ext cx="294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Eureka</a:t>
            </a:r>
            <a:endParaRPr dirty="0"/>
          </a:p>
        </p:txBody>
      </p:sp>
      <p:sp>
        <p:nvSpPr>
          <p:cNvPr id="450" name="Google Shape;450;p46"/>
          <p:cNvSpPr txBox="1">
            <a:spLocks noGrp="1"/>
          </p:cNvSpPr>
          <p:nvPr>
            <p:ph type="subTitle" idx="7"/>
          </p:nvPr>
        </p:nvSpPr>
        <p:spPr>
          <a:xfrm>
            <a:off x="5486249" y="1316725"/>
            <a:ext cx="294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LoadBalancer</a:t>
            </a:r>
            <a:endParaRPr dirty="0"/>
          </a:p>
        </p:txBody>
      </p:sp>
      <p:sp>
        <p:nvSpPr>
          <p:cNvPr id="451" name="Google Shape;451;p46"/>
          <p:cNvSpPr txBox="1">
            <a:spLocks noGrp="1"/>
          </p:cNvSpPr>
          <p:nvPr>
            <p:ph type="subTitle" idx="8"/>
          </p:nvPr>
        </p:nvSpPr>
        <p:spPr>
          <a:xfrm>
            <a:off x="5486250" y="3138736"/>
            <a:ext cx="29445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Application Gateway</a:t>
            </a:r>
            <a:endParaRPr dirty="0"/>
          </a:p>
        </p:txBody>
      </p:sp>
      <p:sp>
        <p:nvSpPr>
          <p:cNvPr id="452" name="Google Shape;452;p46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Composant Spring Cloud</a:t>
            </a:r>
            <a:endParaRPr dirty="0"/>
          </a:p>
        </p:txBody>
      </p:sp>
      <p:sp>
        <p:nvSpPr>
          <p:cNvPr id="453" name="Google Shape;453;p46"/>
          <p:cNvSpPr/>
          <p:nvPr/>
        </p:nvSpPr>
        <p:spPr>
          <a:xfrm>
            <a:off x="873683" y="1883736"/>
            <a:ext cx="548638" cy="548629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54" name="Google Shape;454;p46"/>
          <p:cNvCxnSpPr/>
          <p:nvPr/>
        </p:nvCxnSpPr>
        <p:spPr>
          <a:xfrm>
            <a:off x="1696638" y="2386666"/>
            <a:ext cx="1828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55" name="Google Shape;455;p46"/>
          <p:cNvCxnSpPr/>
          <p:nvPr/>
        </p:nvCxnSpPr>
        <p:spPr>
          <a:xfrm>
            <a:off x="5577840" y="3642771"/>
            <a:ext cx="1828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56" name="Google Shape;456;p46"/>
          <p:cNvGrpSpPr/>
          <p:nvPr/>
        </p:nvGrpSpPr>
        <p:grpSpPr>
          <a:xfrm>
            <a:off x="4788464" y="3090914"/>
            <a:ext cx="548645" cy="502906"/>
            <a:chOff x="2185128" y="2427549"/>
            <a:chExt cx="382758" cy="356595"/>
          </a:xfrm>
        </p:grpSpPr>
        <p:sp>
          <p:nvSpPr>
            <p:cNvPr id="457" name="Google Shape;457;p46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46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46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46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61" name="Google Shape;461;p46"/>
          <p:cNvSpPr/>
          <p:nvPr/>
        </p:nvSpPr>
        <p:spPr>
          <a:xfrm>
            <a:off x="4754927" y="1282600"/>
            <a:ext cx="548639" cy="491313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68" name="Google Shape;468;p46"/>
          <p:cNvCxnSpPr/>
          <p:nvPr/>
        </p:nvCxnSpPr>
        <p:spPr>
          <a:xfrm>
            <a:off x="5577840" y="1819651"/>
            <a:ext cx="1828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1720836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4" grpId="0" build="p"/>
      <p:bldP spid="445" grpId="0" build="p"/>
      <p:bldP spid="447" grpId="0" build="p"/>
      <p:bldP spid="448" grpId="0" build="p"/>
      <p:bldP spid="450" grpId="0" build="p"/>
      <p:bldP spid="451" grpId="0" build="p"/>
      <p:bldP spid="453" grpId="0" animBg="1"/>
      <p:bldP spid="46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1"/>
          <p:cNvSpPr txBox="1">
            <a:spLocks noGrp="1"/>
          </p:cNvSpPr>
          <p:nvPr>
            <p:ph type="title"/>
          </p:nvPr>
        </p:nvSpPr>
        <p:spPr>
          <a:xfrm>
            <a:off x="1828800" y="2572863"/>
            <a:ext cx="5486400" cy="18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dirty="0"/>
              <a:t>Réalisation</a:t>
            </a:r>
            <a:endParaRPr dirty="0"/>
          </a:p>
        </p:txBody>
      </p:sp>
      <p:sp>
        <p:nvSpPr>
          <p:cNvPr id="376" name="Google Shape;376;p41"/>
          <p:cNvSpPr txBox="1">
            <a:spLocks noGrp="1"/>
          </p:cNvSpPr>
          <p:nvPr>
            <p:ph type="title" idx="2"/>
          </p:nvPr>
        </p:nvSpPr>
        <p:spPr>
          <a:xfrm>
            <a:off x="3749100" y="741837"/>
            <a:ext cx="1645800" cy="164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377" name="Google Shape;377;p41"/>
          <p:cNvSpPr/>
          <p:nvPr/>
        </p:nvSpPr>
        <p:spPr>
          <a:xfrm>
            <a:off x="3749100" y="741837"/>
            <a:ext cx="1703928" cy="1645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sz="7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7540481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" grpId="0"/>
      <p:bldP spid="376" grpId="0"/>
      <p:bldP spid="37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4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Technologies utilisées</a:t>
            </a:r>
            <a:endParaRPr dirty="0"/>
          </a:p>
        </p:txBody>
      </p:sp>
      <p:sp>
        <p:nvSpPr>
          <p:cNvPr id="474" name="Google Shape;474;p47"/>
          <p:cNvSpPr txBox="1">
            <a:spLocks noGrp="1"/>
          </p:cNvSpPr>
          <p:nvPr>
            <p:ph type="subTitle" idx="1"/>
          </p:nvPr>
        </p:nvSpPr>
        <p:spPr>
          <a:xfrm>
            <a:off x="713225" y="2114550"/>
            <a:ext cx="23286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Framework java avec le quel nous avouns developpe le Backend</a:t>
            </a:r>
            <a:endParaRPr dirty="0"/>
          </a:p>
        </p:txBody>
      </p:sp>
      <p:sp>
        <p:nvSpPr>
          <p:cNvPr id="475" name="Google Shape;475;p47"/>
          <p:cNvSpPr txBox="1">
            <a:spLocks noGrp="1"/>
          </p:cNvSpPr>
          <p:nvPr>
            <p:ph type="subTitle" idx="2"/>
          </p:nvPr>
        </p:nvSpPr>
        <p:spPr>
          <a:xfrm>
            <a:off x="3461095" y="3689600"/>
            <a:ext cx="23286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Base de donne relationnel utilise pour le projet</a:t>
            </a:r>
            <a:endParaRPr dirty="0"/>
          </a:p>
        </p:txBody>
      </p:sp>
      <p:sp>
        <p:nvSpPr>
          <p:cNvPr id="478" name="Google Shape;478;p47"/>
          <p:cNvSpPr txBox="1">
            <a:spLocks noGrp="1"/>
          </p:cNvSpPr>
          <p:nvPr>
            <p:ph type="subTitle" idx="5"/>
          </p:nvPr>
        </p:nvSpPr>
        <p:spPr>
          <a:xfrm>
            <a:off x="6102175" y="2114550"/>
            <a:ext cx="23286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Framwork JS avec le quel nous avons developpe le Frontend</a:t>
            </a:r>
            <a:endParaRPr dirty="0"/>
          </a:p>
        </p:txBody>
      </p:sp>
      <p:cxnSp>
        <p:nvCxnSpPr>
          <p:cNvPr id="486" name="Google Shape;486;p47"/>
          <p:cNvCxnSpPr/>
          <p:nvPr/>
        </p:nvCxnSpPr>
        <p:spPr>
          <a:xfrm>
            <a:off x="963125" y="2068825"/>
            <a:ext cx="1828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7" name="Google Shape;487;p47"/>
          <p:cNvCxnSpPr/>
          <p:nvPr/>
        </p:nvCxnSpPr>
        <p:spPr>
          <a:xfrm>
            <a:off x="3710995" y="3643875"/>
            <a:ext cx="1828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8" name="Google Shape;488;p47"/>
          <p:cNvCxnSpPr/>
          <p:nvPr/>
        </p:nvCxnSpPr>
        <p:spPr>
          <a:xfrm>
            <a:off x="6352075" y="2068825"/>
            <a:ext cx="1828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9DFF49C1-846D-66C0-4C67-0EA48311B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5935" y="1338286"/>
            <a:ext cx="1783180" cy="7642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4223BE7-F55A-171E-8F82-FFFF58F3DE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33916" y="1026570"/>
            <a:ext cx="1065118" cy="106511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941A590-0194-CF99-A793-1A353B3729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1217" y="2654187"/>
            <a:ext cx="1448356" cy="74952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4" grpId="0" build="p"/>
      <p:bldP spid="475" grpId="0" build="p"/>
      <p:bldP spid="478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paterns utilisés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C13F2B5-0AAF-2EAC-BEBC-2BC0C3C03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767" y="1308193"/>
            <a:ext cx="3895445" cy="2795436"/>
          </a:xfrm>
          <a:prstGeom prst="rect">
            <a:avLst/>
          </a:prstGeom>
        </p:spPr>
      </p:pic>
      <p:sp>
        <p:nvSpPr>
          <p:cNvPr id="8" name="Google Shape;383;p42">
            <a:extLst>
              <a:ext uri="{FF2B5EF4-FFF2-40B4-BE49-F238E27FC236}">
                <a16:creationId xmlns:a16="http://schemas.microsoft.com/office/drawing/2014/main" id="{7769771C-162D-D3D1-7F26-000D9A7A37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535842" y="2178616"/>
            <a:ext cx="3017400" cy="10545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 patern </a:t>
            </a:r>
            <a:r>
              <a:rPr lang="fr-FR" dirty="0"/>
              <a:t>Adapter</a:t>
            </a:r>
            <a:r>
              <a:rPr lang="en" dirty="0"/>
              <a:t> a été utilse dans des classe mapper affin de passer entre les Dto et les entités et inversement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29482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2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Design paterns utilisés</a:t>
            </a:r>
            <a:endParaRPr dirty="0"/>
          </a:p>
        </p:txBody>
      </p:sp>
      <p:sp>
        <p:nvSpPr>
          <p:cNvPr id="8" name="Google Shape;383;p42">
            <a:extLst>
              <a:ext uri="{FF2B5EF4-FFF2-40B4-BE49-F238E27FC236}">
                <a16:creationId xmlns:a16="http://schemas.microsoft.com/office/drawing/2014/main" id="{7769771C-162D-D3D1-7F26-000D9A7A37D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762773" y="2339542"/>
            <a:ext cx="3017400" cy="10545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Affin d’éviter d’avoir des constructeurs avec trop de paramètre et initialiser les objet avec les paramètres voulues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0131B2-28D9-298F-E9AA-31FA9DBDC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08" y="2339542"/>
            <a:ext cx="5226096" cy="178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9347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1"/>
          <p:cNvSpPr txBox="1">
            <a:spLocks noGrp="1"/>
          </p:cNvSpPr>
          <p:nvPr>
            <p:ph type="title"/>
          </p:nvPr>
        </p:nvSpPr>
        <p:spPr>
          <a:xfrm>
            <a:off x="1828800" y="2572863"/>
            <a:ext cx="5486400" cy="18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dirty="0"/>
              <a:t>Maquette</a:t>
            </a:r>
            <a:endParaRPr dirty="0"/>
          </a:p>
        </p:txBody>
      </p:sp>
      <p:sp>
        <p:nvSpPr>
          <p:cNvPr id="376" name="Google Shape;376;p41"/>
          <p:cNvSpPr txBox="1">
            <a:spLocks noGrp="1"/>
          </p:cNvSpPr>
          <p:nvPr>
            <p:ph type="title" idx="2"/>
          </p:nvPr>
        </p:nvSpPr>
        <p:spPr>
          <a:xfrm>
            <a:off x="3749100" y="741837"/>
            <a:ext cx="1645800" cy="164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377" name="Google Shape;377;p41"/>
          <p:cNvSpPr/>
          <p:nvPr/>
        </p:nvSpPr>
        <p:spPr>
          <a:xfrm>
            <a:off x="3749100" y="741837"/>
            <a:ext cx="1703928" cy="1645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05</a:t>
            </a:r>
            <a:endParaRPr sz="7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37451129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" grpId="0"/>
      <p:bldP spid="376" grpId="0"/>
      <p:bldP spid="37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6874072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1"/>
          <p:cNvSpPr txBox="1">
            <a:spLocks noGrp="1"/>
          </p:cNvSpPr>
          <p:nvPr>
            <p:ph type="title"/>
          </p:nvPr>
        </p:nvSpPr>
        <p:spPr>
          <a:xfrm>
            <a:off x="1828800" y="2572863"/>
            <a:ext cx="5486400" cy="18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dirty="0"/>
              <a:t>Conclusion</a:t>
            </a:r>
            <a:endParaRPr dirty="0"/>
          </a:p>
        </p:txBody>
      </p:sp>
      <p:sp>
        <p:nvSpPr>
          <p:cNvPr id="376" name="Google Shape;376;p41"/>
          <p:cNvSpPr txBox="1">
            <a:spLocks noGrp="1"/>
          </p:cNvSpPr>
          <p:nvPr>
            <p:ph type="title" idx="2"/>
          </p:nvPr>
        </p:nvSpPr>
        <p:spPr>
          <a:xfrm>
            <a:off x="3749100" y="741837"/>
            <a:ext cx="1645800" cy="164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377" name="Google Shape;377;p41"/>
          <p:cNvSpPr/>
          <p:nvPr/>
        </p:nvSpPr>
        <p:spPr>
          <a:xfrm>
            <a:off x="3749100" y="741837"/>
            <a:ext cx="1703928" cy="1645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06</a:t>
            </a:r>
            <a:endParaRPr sz="7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13721374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" grpId="0"/>
      <p:bldP spid="376" grpId="0"/>
      <p:bldP spid="37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9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340" name="Google Shape;340;p39"/>
          <p:cNvSpPr txBox="1">
            <a:spLocks noGrp="1"/>
          </p:cNvSpPr>
          <p:nvPr>
            <p:ph type="title" idx="2"/>
          </p:nvPr>
        </p:nvSpPr>
        <p:spPr>
          <a:xfrm>
            <a:off x="4755075" y="1497441"/>
            <a:ext cx="731400" cy="73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  <p:sp>
        <p:nvSpPr>
          <p:cNvPr id="341" name="Google Shape;341;p39"/>
          <p:cNvSpPr txBox="1">
            <a:spLocks noGrp="1"/>
          </p:cNvSpPr>
          <p:nvPr>
            <p:ph type="subTitle" idx="1"/>
          </p:nvPr>
        </p:nvSpPr>
        <p:spPr>
          <a:xfrm>
            <a:off x="5669280" y="1497441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RÉALISATION</a:t>
            </a:r>
            <a:endParaRPr lang="fr-FR" dirty="0"/>
          </a:p>
        </p:txBody>
      </p:sp>
      <p:sp>
        <p:nvSpPr>
          <p:cNvPr id="342" name="Google Shape;342;p39"/>
          <p:cNvSpPr/>
          <p:nvPr/>
        </p:nvSpPr>
        <p:spPr>
          <a:xfrm>
            <a:off x="4754925" y="1497441"/>
            <a:ext cx="731400" cy="731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04</a:t>
            </a:r>
            <a:endParaRPr sz="3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3" name="Google Shape;343;p39"/>
          <p:cNvSpPr txBox="1">
            <a:spLocks noGrp="1"/>
          </p:cNvSpPr>
          <p:nvPr>
            <p:ph type="title" idx="3"/>
          </p:nvPr>
        </p:nvSpPr>
        <p:spPr>
          <a:xfrm>
            <a:off x="4755075" y="2592550"/>
            <a:ext cx="731400" cy="73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 dirty="0"/>
          </a:p>
        </p:txBody>
      </p:sp>
      <p:sp>
        <p:nvSpPr>
          <p:cNvPr id="344" name="Google Shape;344;p39"/>
          <p:cNvSpPr txBox="1">
            <a:spLocks noGrp="1"/>
          </p:cNvSpPr>
          <p:nvPr>
            <p:ph type="subTitle" idx="4"/>
          </p:nvPr>
        </p:nvSpPr>
        <p:spPr>
          <a:xfrm>
            <a:off x="5669280" y="2592550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MAQUETTE</a:t>
            </a:r>
            <a:endParaRPr dirty="0"/>
          </a:p>
        </p:txBody>
      </p:sp>
      <p:sp>
        <p:nvSpPr>
          <p:cNvPr id="345" name="Google Shape;345;p39"/>
          <p:cNvSpPr txBox="1">
            <a:spLocks noGrp="1"/>
          </p:cNvSpPr>
          <p:nvPr>
            <p:ph type="title" idx="5"/>
          </p:nvPr>
        </p:nvSpPr>
        <p:spPr>
          <a:xfrm>
            <a:off x="4755075" y="3692001"/>
            <a:ext cx="731400" cy="731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 dirty="0"/>
          </a:p>
        </p:txBody>
      </p:sp>
      <p:sp>
        <p:nvSpPr>
          <p:cNvPr id="346" name="Google Shape;346;p39"/>
          <p:cNvSpPr txBox="1">
            <a:spLocks noGrp="1"/>
          </p:cNvSpPr>
          <p:nvPr>
            <p:ph type="subTitle" idx="6"/>
          </p:nvPr>
        </p:nvSpPr>
        <p:spPr>
          <a:xfrm>
            <a:off x="5669280" y="3692001"/>
            <a:ext cx="1987114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CONCLUSION</a:t>
            </a:r>
          </a:p>
        </p:txBody>
      </p:sp>
      <p:pic>
        <p:nvPicPr>
          <p:cNvPr id="347" name="Google Shape;347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8307638" y="670982"/>
            <a:ext cx="914401" cy="658368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9"/>
          <p:cNvSpPr/>
          <p:nvPr/>
        </p:nvSpPr>
        <p:spPr>
          <a:xfrm>
            <a:off x="4754925" y="2592550"/>
            <a:ext cx="731400" cy="731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05</a:t>
            </a:r>
            <a:endParaRPr sz="3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9" name="Google Shape;349;p39"/>
          <p:cNvSpPr/>
          <p:nvPr/>
        </p:nvSpPr>
        <p:spPr>
          <a:xfrm>
            <a:off x="4754925" y="3692001"/>
            <a:ext cx="731400" cy="731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06</a:t>
            </a:r>
            <a:endParaRPr sz="3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0" name="Google Shape;350;p39"/>
          <p:cNvSpPr txBox="1">
            <a:spLocks noGrp="1"/>
          </p:cNvSpPr>
          <p:nvPr>
            <p:ph type="title" idx="7"/>
          </p:nvPr>
        </p:nvSpPr>
        <p:spPr>
          <a:xfrm>
            <a:off x="1372264" y="1497441"/>
            <a:ext cx="7314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351" name="Google Shape;351;p39"/>
          <p:cNvSpPr txBox="1">
            <a:spLocks noGrp="1"/>
          </p:cNvSpPr>
          <p:nvPr>
            <p:ph type="subTitle" idx="8"/>
          </p:nvPr>
        </p:nvSpPr>
        <p:spPr>
          <a:xfrm>
            <a:off x="2286666" y="1497441"/>
            <a:ext cx="2125287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INTRODUCTION</a:t>
            </a:r>
            <a:endParaRPr lang="fr-FR" dirty="0"/>
          </a:p>
        </p:txBody>
      </p:sp>
      <p:sp>
        <p:nvSpPr>
          <p:cNvPr id="352" name="Google Shape;352;p39"/>
          <p:cNvSpPr txBox="1">
            <a:spLocks noGrp="1"/>
          </p:cNvSpPr>
          <p:nvPr>
            <p:ph type="title" idx="9"/>
          </p:nvPr>
        </p:nvSpPr>
        <p:spPr>
          <a:xfrm>
            <a:off x="1372264" y="2592550"/>
            <a:ext cx="7314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sp>
        <p:nvSpPr>
          <p:cNvPr id="353" name="Google Shape;353;p39"/>
          <p:cNvSpPr txBox="1">
            <a:spLocks noGrp="1"/>
          </p:cNvSpPr>
          <p:nvPr>
            <p:ph type="subTitle" idx="13"/>
          </p:nvPr>
        </p:nvSpPr>
        <p:spPr>
          <a:xfrm>
            <a:off x="2286667" y="2592550"/>
            <a:ext cx="18288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ANALYSE DES BESOINS</a:t>
            </a:r>
            <a:endParaRPr dirty="0"/>
          </a:p>
        </p:txBody>
      </p:sp>
      <p:sp>
        <p:nvSpPr>
          <p:cNvPr id="354" name="Google Shape;354;p39"/>
          <p:cNvSpPr txBox="1">
            <a:spLocks noGrp="1"/>
          </p:cNvSpPr>
          <p:nvPr>
            <p:ph type="title" idx="14"/>
          </p:nvPr>
        </p:nvSpPr>
        <p:spPr>
          <a:xfrm>
            <a:off x="1372264" y="3692001"/>
            <a:ext cx="7314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 dirty="0"/>
          </a:p>
        </p:txBody>
      </p:sp>
      <p:sp>
        <p:nvSpPr>
          <p:cNvPr id="355" name="Google Shape;355;p39"/>
          <p:cNvSpPr txBox="1">
            <a:spLocks noGrp="1"/>
          </p:cNvSpPr>
          <p:nvPr>
            <p:ph type="subTitle" idx="15"/>
          </p:nvPr>
        </p:nvSpPr>
        <p:spPr>
          <a:xfrm>
            <a:off x="2286666" y="3692001"/>
            <a:ext cx="1909633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2000" dirty="0"/>
              <a:t>CONCEPTION</a:t>
            </a:r>
            <a:endParaRPr dirty="0"/>
          </a:p>
        </p:txBody>
      </p:sp>
      <p:sp>
        <p:nvSpPr>
          <p:cNvPr id="356" name="Google Shape;356;p39"/>
          <p:cNvSpPr/>
          <p:nvPr/>
        </p:nvSpPr>
        <p:spPr>
          <a:xfrm>
            <a:off x="1372264" y="1497441"/>
            <a:ext cx="731400" cy="731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3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7" name="Google Shape;357;p39"/>
          <p:cNvSpPr/>
          <p:nvPr/>
        </p:nvSpPr>
        <p:spPr>
          <a:xfrm>
            <a:off x="1372264" y="2592550"/>
            <a:ext cx="731400" cy="731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3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8" name="Google Shape;358;p39"/>
          <p:cNvSpPr/>
          <p:nvPr/>
        </p:nvSpPr>
        <p:spPr>
          <a:xfrm>
            <a:off x="1372264" y="3692001"/>
            <a:ext cx="731400" cy="7314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3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359" name="Google Shape;35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01175" y="3689600"/>
            <a:ext cx="1828803" cy="1828803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p39"/>
          <p:cNvSpPr/>
          <p:nvPr/>
        </p:nvSpPr>
        <p:spPr>
          <a:xfrm>
            <a:off x="-457200" y="2868936"/>
            <a:ext cx="1828800" cy="18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1" name="Google Shape;361;p39"/>
          <p:cNvSpPr/>
          <p:nvPr/>
        </p:nvSpPr>
        <p:spPr>
          <a:xfrm>
            <a:off x="7909583" y="1294178"/>
            <a:ext cx="457200" cy="457200"/>
          </a:xfrm>
          <a:prstGeom prst="donut">
            <a:avLst>
              <a:gd name="adj" fmla="val 192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362" name="Google Shape;362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16375" y="2408991"/>
            <a:ext cx="1828803" cy="325526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39"/>
          <p:cNvSpPr/>
          <p:nvPr/>
        </p:nvSpPr>
        <p:spPr>
          <a:xfrm>
            <a:off x="8691013" y="539500"/>
            <a:ext cx="183000" cy="183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0" grpId="0"/>
      <p:bldP spid="341" grpId="0" build="p"/>
      <p:bldP spid="342" grpId="0" animBg="1"/>
      <p:bldP spid="343" grpId="0"/>
      <p:bldP spid="344" grpId="0" build="p"/>
      <p:bldP spid="345" grpId="0"/>
      <p:bldP spid="346" grpId="0" build="p"/>
      <p:bldP spid="348" grpId="0" animBg="1"/>
      <p:bldP spid="349" grpId="0" animBg="1"/>
      <p:bldP spid="350" grpId="0"/>
      <p:bldP spid="351" grpId="0" build="p"/>
      <p:bldP spid="352" grpId="0"/>
      <p:bldP spid="353" grpId="0" build="p"/>
      <p:bldP spid="354" grpId="0"/>
      <p:bldP spid="355" grpId="0" build="p"/>
      <p:bldP spid="356" grpId="0" animBg="1"/>
      <p:bldP spid="357" grpId="0" animBg="1"/>
      <p:bldP spid="35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64BCAAC-0420-304E-9A13-B795FF4F1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6510" y="2026953"/>
            <a:ext cx="6150980" cy="1677540"/>
          </a:xfrm>
        </p:spPr>
        <p:txBody>
          <a:bodyPr/>
          <a:lstStyle/>
          <a:p>
            <a:r>
              <a:rPr lang="fr-FR" sz="1600" dirty="0"/>
              <a:t>Le projet de développement de </a:t>
            </a:r>
            <a:r>
              <a:rPr lang="fr-FR" sz="1600" dirty="0" err="1"/>
              <a:t>microservices</a:t>
            </a:r>
            <a:r>
              <a:rPr lang="fr-FR" sz="1600" dirty="0"/>
              <a:t>, intégrant les technologies clés telles que </a:t>
            </a:r>
            <a:r>
              <a:rPr lang="fr-FR" sz="1600" dirty="0" err="1"/>
              <a:t>Feign</a:t>
            </a:r>
            <a:r>
              <a:rPr lang="fr-FR" sz="1600" dirty="0"/>
              <a:t>, Eureka, Application Gateway et </a:t>
            </a:r>
            <a:r>
              <a:rPr lang="fr-FR" sz="1600" dirty="0" err="1"/>
              <a:t>Load</a:t>
            </a:r>
            <a:r>
              <a:rPr lang="fr-FR" sz="1600" dirty="0"/>
              <a:t> Balancer, a abouti à la création d'une architecture robuste et hautement évolutive. Cette conclusion met en lumière les principales réalisations, les enseignements tirés et les perspectives futures.</a:t>
            </a:r>
          </a:p>
        </p:txBody>
      </p:sp>
      <p:sp>
        <p:nvSpPr>
          <p:cNvPr id="6" name="Google Shape;375;p41">
            <a:extLst>
              <a:ext uri="{FF2B5EF4-FFF2-40B4-BE49-F238E27FC236}">
                <a16:creationId xmlns:a16="http://schemas.microsoft.com/office/drawing/2014/main" id="{9E0C0F52-58ED-089C-7A42-1783E9FC93A6}"/>
              </a:ext>
            </a:extLst>
          </p:cNvPr>
          <p:cNvSpPr txBox="1">
            <a:spLocks/>
          </p:cNvSpPr>
          <p:nvPr/>
        </p:nvSpPr>
        <p:spPr>
          <a:xfrm>
            <a:off x="211540" y="198153"/>
            <a:ext cx="5486400" cy="18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10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oppins Medium"/>
              <a:buNone/>
              <a:defRPr sz="3000" b="0" i="0" u="none" strike="noStrike" cap="none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>
            <a:r>
              <a:rPr lang="fr-FR" sz="5400"/>
              <a:t>Conclusion</a:t>
            </a:r>
            <a:endParaRPr lang="fr-FR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0"/>
          <p:cNvSpPr txBox="1">
            <a:spLocks noGrp="1"/>
          </p:cNvSpPr>
          <p:nvPr>
            <p:ph type="title"/>
          </p:nvPr>
        </p:nvSpPr>
        <p:spPr>
          <a:xfrm>
            <a:off x="-734464" y="928049"/>
            <a:ext cx="10612927" cy="27469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Merci de votre attention</a:t>
            </a:r>
            <a:endParaRPr sz="7200" dirty="0"/>
          </a:p>
        </p:txBody>
      </p:sp>
    </p:spTree>
    <p:extLst>
      <p:ext uri="{BB962C8B-B14F-4D97-AF65-F5344CB8AC3E}">
        <p14:creationId xmlns:p14="http://schemas.microsoft.com/office/powerpoint/2010/main" val="59152236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1"/>
          <p:cNvSpPr txBox="1">
            <a:spLocks noGrp="1"/>
          </p:cNvSpPr>
          <p:nvPr>
            <p:ph type="title"/>
          </p:nvPr>
        </p:nvSpPr>
        <p:spPr>
          <a:xfrm>
            <a:off x="1828800" y="2572863"/>
            <a:ext cx="5486400" cy="18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INTRODUCTION</a:t>
            </a:r>
            <a:endParaRPr dirty="0"/>
          </a:p>
        </p:txBody>
      </p:sp>
      <p:sp>
        <p:nvSpPr>
          <p:cNvPr id="376" name="Google Shape;376;p41"/>
          <p:cNvSpPr txBox="1">
            <a:spLocks noGrp="1"/>
          </p:cNvSpPr>
          <p:nvPr>
            <p:ph type="title" idx="2"/>
          </p:nvPr>
        </p:nvSpPr>
        <p:spPr>
          <a:xfrm>
            <a:off x="3749100" y="741837"/>
            <a:ext cx="1645800" cy="164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377" name="Google Shape;377;p41"/>
          <p:cNvSpPr/>
          <p:nvPr/>
        </p:nvSpPr>
        <p:spPr>
          <a:xfrm>
            <a:off x="3749100" y="741837"/>
            <a:ext cx="1645800" cy="1645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01</a:t>
            </a:r>
            <a:endParaRPr sz="7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4285726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" grpId="0"/>
      <p:bldP spid="376" grpId="0"/>
      <p:bldP spid="37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1"/>
          <p:cNvSpPr txBox="1">
            <a:spLocks noGrp="1"/>
          </p:cNvSpPr>
          <p:nvPr>
            <p:ph type="title"/>
          </p:nvPr>
        </p:nvSpPr>
        <p:spPr>
          <a:xfrm>
            <a:off x="289426" y="1248339"/>
            <a:ext cx="36759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dirty="0"/>
              <a:t>INTRODUCTION</a:t>
            </a:r>
            <a:endParaRPr dirty="0"/>
          </a:p>
        </p:txBody>
      </p:sp>
      <p:sp>
        <p:nvSpPr>
          <p:cNvPr id="520" name="Google Shape;520;p51"/>
          <p:cNvSpPr txBox="1">
            <a:spLocks noGrp="1"/>
          </p:cNvSpPr>
          <p:nvPr>
            <p:ph type="subTitle" idx="1"/>
          </p:nvPr>
        </p:nvSpPr>
        <p:spPr>
          <a:xfrm>
            <a:off x="713224" y="2023872"/>
            <a:ext cx="3858775" cy="17822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Bienvenue à la présentation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Sur la réalisation du Projet de Micro Services Victory Vault. Nous allons explorer les étapes clés pour atteindre l'excellence dans ce projet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passionnant.</a:t>
            </a:r>
            <a:endParaRPr dirty="0"/>
          </a:p>
        </p:txBody>
      </p:sp>
      <p:pic>
        <p:nvPicPr>
          <p:cNvPr id="521" name="Google Shape;52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624975" y="4019563"/>
            <a:ext cx="1828803" cy="325526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51"/>
          <p:cNvSpPr/>
          <p:nvPr/>
        </p:nvSpPr>
        <p:spPr>
          <a:xfrm>
            <a:off x="8238677" y="1797039"/>
            <a:ext cx="457200" cy="457200"/>
          </a:xfrm>
          <a:prstGeom prst="donut">
            <a:avLst>
              <a:gd name="adj" fmla="val 192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F52329C8-CE1B-84C7-3E85-FA701B098D76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/>
          <a:srcRect l="15208" r="1520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18315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1"/>
          <p:cNvSpPr txBox="1">
            <a:spLocks noGrp="1"/>
          </p:cNvSpPr>
          <p:nvPr>
            <p:ph type="title"/>
          </p:nvPr>
        </p:nvSpPr>
        <p:spPr>
          <a:xfrm>
            <a:off x="1828800" y="2572863"/>
            <a:ext cx="5486400" cy="18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dirty="0"/>
              <a:t>ANALYSE DES BESOINS</a:t>
            </a:r>
            <a:endParaRPr dirty="0"/>
          </a:p>
        </p:txBody>
      </p:sp>
      <p:sp>
        <p:nvSpPr>
          <p:cNvPr id="376" name="Google Shape;376;p41"/>
          <p:cNvSpPr txBox="1">
            <a:spLocks noGrp="1"/>
          </p:cNvSpPr>
          <p:nvPr>
            <p:ph type="title" idx="2"/>
          </p:nvPr>
        </p:nvSpPr>
        <p:spPr>
          <a:xfrm>
            <a:off x="3749100" y="741837"/>
            <a:ext cx="1645800" cy="164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377" name="Google Shape;377;p41"/>
          <p:cNvSpPr/>
          <p:nvPr/>
        </p:nvSpPr>
        <p:spPr>
          <a:xfrm>
            <a:off x="3749100" y="741837"/>
            <a:ext cx="1645800" cy="1645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02</a:t>
            </a:r>
            <a:endParaRPr sz="7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6378717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" grpId="0"/>
      <p:bldP spid="376" grpId="0"/>
      <p:bldP spid="37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1"/>
          <p:cNvSpPr txBox="1">
            <a:spLocks noGrp="1"/>
          </p:cNvSpPr>
          <p:nvPr>
            <p:ph type="title"/>
          </p:nvPr>
        </p:nvSpPr>
        <p:spPr>
          <a:xfrm>
            <a:off x="4596227" y="699639"/>
            <a:ext cx="409965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dirty="0"/>
              <a:t>ANALYSE DES BESOINS</a:t>
            </a:r>
            <a:endParaRPr dirty="0"/>
          </a:p>
        </p:txBody>
      </p:sp>
      <p:sp>
        <p:nvSpPr>
          <p:cNvPr id="520" name="Google Shape;520;p51"/>
          <p:cNvSpPr txBox="1">
            <a:spLocks noGrp="1"/>
          </p:cNvSpPr>
          <p:nvPr>
            <p:ph type="subTitle" idx="1"/>
          </p:nvPr>
        </p:nvSpPr>
        <p:spPr>
          <a:xfrm>
            <a:off x="4716664" y="2524139"/>
            <a:ext cx="3858775" cy="17822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La première étape cruciale pour la réalisation du site web de football est de mener une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400" dirty="0"/>
              <a:t>analyse approfondie des besoins. Cela implique de comprendre les attentes des utilisateurs, les fonctionnalités clés et les exigences Techniques,</a:t>
            </a:r>
            <a:endParaRPr sz="1400" dirty="0"/>
          </a:p>
        </p:txBody>
      </p:sp>
      <p:pic>
        <p:nvPicPr>
          <p:cNvPr id="521" name="Google Shape;52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624975" y="4019563"/>
            <a:ext cx="1828803" cy="325526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51"/>
          <p:cNvSpPr/>
          <p:nvPr/>
        </p:nvSpPr>
        <p:spPr>
          <a:xfrm>
            <a:off x="8238677" y="1797039"/>
            <a:ext cx="457200" cy="457200"/>
          </a:xfrm>
          <a:prstGeom prst="donut">
            <a:avLst>
              <a:gd name="adj" fmla="val 192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8" name="Google Shape;347;p39">
            <a:extLst>
              <a:ext uri="{FF2B5EF4-FFF2-40B4-BE49-F238E27FC236}">
                <a16:creationId xmlns:a16="http://schemas.microsoft.com/office/drawing/2014/main" id="{B675E949-C581-DD76-700A-8043B92EC56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-30502" y="2699767"/>
            <a:ext cx="914401" cy="658368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4A05D67-7555-8239-D645-26B5C4260A8E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5"/>
          <a:srcRect l="19849" r="19849"/>
          <a:stretch>
            <a:fillRect/>
          </a:stretch>
        </p:blipFill>
        <p:spPr>
          <a:xfrm>
            <a:off x="536493" y="491939"/>
            <a:ext cx="3675900" cy="4064400"/>
          </a:xfrm>
        </p:spPr>
      </p:pic>
      <p:sp>
        <p:nvSpPr>
          <p:cNvPr id="6" name="Google Shape;363;p39">
            <a:extLst>
              <a:ext uri="{FF2B5EF4-FFF2-40B4-BE49-F238E27FC236}">
                <a16:creationId xmlns:a16="http://schemas.microsoft.com/office/drawing/2014/main" id="{7F583F4F-819C-3FFE-E3DA-CBE1646B1940}"/>
              </a:ext>
            </a:extLst>
          </p:cNvPr>
          <p:cNvSpPr/>
          <p:nvPr/>
        </p:nvSpPr>
        <p:spPr>
          <a:xfrm>
            <a:off x="4504727" y="2654903"/>
            <a:ext cx="183000" cy="1830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4740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0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9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Micro Services Dégages</a:t>
            </a:r>
            <a:endParaRPr dirty="0"/>
          </a:p>
        </p:txBody>
      </p:sp>
      <p:sp>
        <p:nvSpPr>
          <p:cNvPr id="401" name="Google Shape;401;p44"/>
          <p:cNvSpPr txBox="1">
            <a:spLocks noGrp="1"/>
          </p:cNvSpPr>
          <p:nvPr>
            <p:ph type="subTitle" idx="1"/>
          </p:nvPr>
        </p:nvSpPr>
        <p:spPr>
          <a:xfrm>
            <a:off x="4754925" y="2889504"/>
            <a:ext cx="2743200" cy="16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Un service pour la gestion des Seasons, du classement et des journées</a:t>
            </a:r>
          </a:p>
        </p:txBody>
      </p:sp>
      <p:sp>
        <p:nvSpPr>
          <p:cNvPr id="402" name="Google Shape;402;p44"/>
          <p:cNvSpPr txBox="1">
            <a:spLocks noGrp="1"/>
          </p:cNvSpPr>
          <p:nvPr>
            <p:ph type="subTitle" idx="2"/>
          </p:nvPr>
        </p:nvSpPr>
        <p:spPr>
          <a:xfrm>
            <a:off x="1645875" y="2889504"/>
            <a:ext cx="2743200" cy="16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Un service pour la gestion des matches, des equipes, des joueurs etc …</a:t>
            </a:r>
            <a:endParaRPr dirty="0"/>
          </a:p>
        </p:txBody>
      </p:sp>
      <p:sp>
        <p:nvSpPr>
          <p:cNvPr id="403" name="Google Shape;403;p44"/>
          <p:cNvSpPr txBox="1">
            <a:spLocks noGrp="1"/>
          </p:cNvSpPr>
          <p:nvPr>
            <p:ph type="subTitle" idx="3"/>
          </p:nvPr>
        </p:nvSpPr>
        <p:spPr>
          <a:xfrm>
            <a:off x="1645875" y="2343150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Matches Service</a:t>
            </a:r>
            <a:endParaRPr dirty="0"/>
          </a:p>
        </p:txBody>
      </p:sp>
      <p:sp>
        <p:nvSpPr>
          <p:cNvPr id="404" name="Google Shape;404;p44"/>
          <p:cNvSpPr txBox="1">
            <a:spLocks noGrp="1"/>
          </p:cNvSpPr>
          <p:nvPr>
            <p:ph type="subTitle" idx="4"/>
          </p:nvPr>
        </p:nvSpPr>
        <p:spPr>
          <a:xfrm>
            <a:off x="4754925" y="2343150"/>
            <a:ext cx="2743200" cy="45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Seasons Service</a:t>
            </a:r>
            <a:endParaRPr dirty="0"/>
          </a:p>
        </p:txBody>
      </p:sp>
      <p:cxnSp>
        <p:nvCxnSpPr>
          <p:cNvPr id="405" name="Google Shape;405;p44"/>
          <p:cNvCxnSpPr/>
          <p:nvPr/>
        </p:nvCxnSpPr>
        <p:spPr>
          <a:xfrm>
            <a:off x="2103075" y="2844927"/>
            <a:ext cx="1828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6" name="Google Shape;406;p44"/>
          <p:cNvCxnSpPr/>
          <p:nvPr/>
        </p:nvCxnSpPr>
        <p:spPr>
          <a:xfrm>
            <a:off x="5212125" y="2844927"/>
            <a:ext cx="18288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12059;p90">
            <a:extLst>
              <a:ext uri="{FF2B5EF4-FFF2-40B4-BE49-F238E27FC236}">
                <a16:creationId xmlns:a16="http://schemas.microsoft.com/office/drawing/2014/main" id="{44595D29-AD08-C6B0-3E26-BC4409F7600B}"/>
              </a:ext>
            </a:extLst>
          </p:cNvPr>
          <p:cNvSpPr/>
          <p:nvPr/>
        </p:nvSpPr>
        <p:spPr>
          <a:xfrm>
            <a:off x="2743157" y="1676667"/>
            <a:ext cx="548639" cy="455877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" name="Google Shape;8752;p84">
            <a:extLst>
              <a:ext uri="{FF2B5EF4-FFF2-40B4-BE49-F238E27FC236}">
                <a16:creationId xmlns:a16="http://schemas.microsoft.com/office/drawing/2014/main" id="{6411A4EA-686B-D360-FF15-97252D9AB997}"/>
              </a:ext>
            </a:extLst>
          </p:cNvPr>
          <p:cNvGrpSpPr/>
          <p:nvPr/>
        </p:nvGrpSpPr>
        <p:grpSpPr>
          <a:xfrm>
            <a:off x="5852206" y="1687873"/>
            <a:ext cx="548639" cy="444671"/>
            <a:chOff x="5220616" y="2791061"/>
            <a:chExt cx="373185" cy="302466"/>
          </a:xfrm>
          <a:solidFill>
            <a:schemeClr val="bg1">
              <a:lumMod val="10000"/>
            </a:schemeClr>
          </a:solidFill>
        </p:grpSpPr>
        <p:sp>
          <p:nvSpPr>
            <p:cNvPr id="5" name="Google Shape;8753;p84">
              <a:extLst>
                <a:ext uri="{FF2B5EF4-FFF2-40B4-BE49-F238E27FC236}">
                  <a16:creationId xmlns:a16="http://schemas.microsoft.com/office/drawing/2014/main" id="{5BAABC98-E0B9-AEAD-4F90-1F7B8EC3719F}"/>
                </a:ext>
              </a:extLst>
            </p:cNvPr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" name="Google Shape;8754;p84">
              <a:extLst>
                <a:ext uri="{FF2B5EF4-FFF2-40B4-BE49-F238E27FC236}">
                  <a16:creationId xmlns:a16="http://schemas.microsoft.com/office/drawing/2014/main" id="{3ECD53C3-9B79-2D53-364A-AE63458C4CF0}"/>
                </a:ext>
              </a:extLst>
            </p:cNvPr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" name="Google Shape;8755;p84">
              <a:extLst>
                <a:ext uri="{FF2B5EF4-FFF2-40B4-BE49-F238E27FC236}">
                  <a16:creationId xmlns:a16="http://schemas.microsoft.com/office/drawing/2014/main" id="{4D5BB256-E5EA-4B39-253B-3820F78B944A}"/>
                </a:ext>
              </a:extLst>
            </p:cNvPr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" name="Google Shape;8756;p84">
              <a:extLst>
                <a:ext uri="{FF2B5EF4-FFF2-40B4-BE49-F238E27FC236}">
                  <a16:creationId xmlns:a16="http://schemas.microsoft.com/office/drawing/2014/main" id="{BC1DB674-8A3A-AE41-63B7-D0F3F4CC1563}"/>
                </a:ext>
              </a:extLst>
            </p:cNvPr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8757;p84">
              <a:extLst>
                <a:ext uri="{FF2B5EF4-FFF2-40B4-BE49-F238E27FC236}">
                  <a16:creationId xmlns:a16="http://schemas.microsoft.com/office/drawing/2014/main" id="{9EE0AF74-BD2C-9474-98A4-0D77F5A8412E}"/>
                </a:ext>
              </a:extLst>
            </p:cNvPr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" name="Google Shape;8758;p84">
              <a:extLst>
                <a:ext uri="{FF2B5EF4-FFF2-40B4-BE49-F238E27FC236}">
                  <a16:creationId xmlns:a16="http://schemas.microsoft.com/office/drawing/2014/main" id="{1D448B2C-6FD0-46D9-67E0-BE42F7AB9098}"/>
                </a:ext>
              </a:extLst>
            </p:cNvPr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" name="Google Shape;8759;p84">
              <a:extLst>
                <a:ext uri="{FF2B5EF4-FFF2-40B4-BE49-F238E27FC236}">
                  <a16:creationId xmlns:a16="http://schemas.microsoft.com/office/drawing/2014/main" id="{B7F24104-F4CC-03D1-9A0D-517A1E169151}"/>
                </a:ext>
              </a:extLst>
            </p:cNvPr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8760;p84">
              <a:extLst>
                <a:ext uri="{FF2B5EF4-FFF2-40B4-BE49-F238E27FC236}">
                  <a16:creationId xmlns:a16="http://schemas.microsoft.com/office/drawing/2014/main" id="{D31DDD30-D6E7-4E20-2E12-2C8F2666D4FB}"/>
                </a:ext>
              </a:extLst>
            </p:cNvPr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8761;p84">
              <a:extLst>
                <a:ext uri="{FF2B5EF4-FFF2-40B4-BE49-F238E27FC236}">
                  <a16:creationId xmlns:a16="http://schemas.microsoft.com/office/drawing/2014/main" id="{D2EF6BD0-1401-895A-8E3B-E6D6177F4286}"/>
                </a:ext>
              </a:extLst>
            </p:cNvPr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" name="Google Shape;8762;p84">
              <a:extLst>
                <a:ext uri="{FF2B5EF4-FFF2-40B4-BE49-F238E27FC236}">
                  <a16:creationId xmlns:a16="http://schemas.microsoft.com/office/drawing/2014/main" id="{117570BA-DAF2-A50B-750D-45B8809C589A}"/>
                </a:ext>
              </a:extLst>
            </p:cNvPr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" name="Google Shape;8763;p84">
              <a:extLst>
                <a:ext uri="{FF2B5EF4-FFF2-40B4-BE49-F238E27FC236}">
                  <a16:creationId xmlns:a16="http://schemas.microsoft.com/office/drawing/2014/main" id="{F71D30D5-2B19-63DE-056D-1585B1A999BE}"/>
                </a:ext>
              </a:extLst>
            </p:cNvPr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8764;p84">
              <a:extLst>
                <a:ext uri="{FF2B5EF4-FFF2-40B4-BE49-F238E27FC236}">
                  <a16:creationId xmlns:a16="http://schemas.microsoft.com/office/drawing/2014/main" id="{A08F8A2B-5D69-C6C6-F66E-F91071EB9C5C}"/>
                </a:ext>
              </a:extLst>
            </p:cNvPr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8765;p84">
              <a:extLst>
                <a:ext uri="{FF2B5EF4-FFF2-40B4-BE49-F238E27FC236}">
                  <a16:creationId xmlns:a16="http://schemas.microsoft.com/office/drawing/2014/main" id="{DF5DCE18-3D4B-3DDD-F24A-D40E61343C3A}"/>
                </a:ext>
              </a:extLst>
            </p:cNvPr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8766;p84">
              <a:extLst>
                <a:ext uri="{FF2B5EF4-FFF2-40B4-BE49-F238E27FC236}">
                  <a16:creationId xmlns:a16="http://schemas.microsoft.com/office/drawing/2014/main" id="{E40832A1-DD05-DF95-1E1E-DEEB5C26552F}"/>
                </a:ext>
              </a:extLst>
            </p:cNvPr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8767;p84">
              <a:extLst>
                <a:ext uri="{FF2B5EF4-FFF2-40B4-BE49-F238E27FC236}">
                  <a16:creationId xmlns:a16="http://schemas.microsoft.com/office/drawing/2014/main" id="{DCF0FF9F-9E0A-F625-E031-C4807BD4C0F8}"/>
                </a:ext>
              </a:extLst>
            </p:cNvPr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8768;p84">
              <a:extLst>
                <a:ext uri="{FF2B5EF4-FFF2-40B4-BE49-F238E27FC236}">
                  <a16:creationId xmlns:a16="http://schemas.microsoft.com/office/drawing/2014/main" id="{BBFDAD90-DDD1-53D9-ACC3-49021F821121}"/>
                </a:ext>
              </a:extLst>
            </p:cNvPr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8769;p84">
              <a:extLst>
                <a:ext uri="{FF2B5EF4-FFF2-40B4-BE49-F238E27FC236}">
                  <a16:creationId xmlns:a16="http://schemas.microsoft.com/office/drawing/2014/main" id="{472472D6-9210-28CC-59C4-99634D143007}"/>
                </a:ext>
              </a:extLst>
            </p:cNvPr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8770;p84">
              <a:extLst>
                <a:ext uri="{FF2B5EF4-FFF2-40B4-BE49-F238E27FC236}">
                  <a16:creationId xmlns:a16="http://schemas.microsoft.com/office/drawing/2014/main" id="{97BA6E07-CAE9-1DF4-2429-DDFC8D57A65F}"/>
                </a:ext>
              </a:extLst>
            </p:cNvPr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  <p:extLst>
      <p:ext uri="{BB962C8B-B14F-4D97-AF65-F5344CB8AC3E}">
        <p14:creationId xmlns:p14="http://schemas.microsoft.com/office/powerpoint/2010/main" val="2480282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1" grpId="0" build="p"/>
      <p:bldP spid="402" grpId="0" build="p"/>
      <p:bldP spid="403" grpId="0" build="p"/>
      <p:bldP spid="404" grpId="0" build="p"/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1"/>
          <p:cNvSpPr txBox="1">
            <a:spLocks noGrp="1"/>
          </p:cNvSpPr>
          <p:nvPr>
            <p:ph type="title"/>
          </p:nvPr>
        </p:nvSpPr>
        <p:spPr>
          <a:xfrm>
            <a:off x="1828800" y="2572863"/>
            <a:ext cx="5486400" cy="18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5400" dirty="0"/>
              <a:t>CONCEPTION</a:t>
            </a:r>
            <a:endParaRPr dirty="0"/>
          </a:p>
        </p:txBody>
      </p:sp>
      <p:sp>
        <p:nvSpPr>
          <p:cNvPr id="376" name="Google Shape;376;p41"/>
          <p:cNvSpPr txBox="1">
            <a:spLocks noGrp="1"/>
          </p:cNvSpPr>
          <p:nvPr>
            <p:ph type="title" idx="2"/>
          </p:nvPr>
        </p:nvSpPr>
        <p:spPr>
          <a:xfrm>
            <a:off x="3749100" y="741837"/>
            <a:ext cx="1645800" cy="1645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377" name="Google Shape;377;p41"/>
          <p:cNvSpPr/>
          <p:nvPr/>
        </p:nvSpPr>
        <p:spPr>
          <a:xfrm>
            <a:off x="3749100" y="741837"/>
            <a:ext cx="1645800" cy="16458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0" b="1" dirty="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03</a:t>
            </a:r>
            <a:endParaRPr sz="7000" b="1" dirty="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29159671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5" grpId="0"/>
      <p:bldP spid="376" grpId="0"/>
      <p:bldP spid="37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51"/>
          <p:cNvSpPr txBox="1">
            <a:spLocks noGrp="1"/>
          </p:cNvSpPr>
          <p:nvPr>
            <p:ph type="title"/>
          </p:nvPr>
        </p:nvSpPr>
        <p:spPr>
          <a:xfrm>
            <a:off x="289426" y="1248339"/>
            <a:ext cx="3675900" cy="15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dirty="0"/>
              <a:t>CONCEPTION</a:t>
            </a:r>
            <a:endParaRPr dirty="0"/>
          </a:p>
        </p:txBody>
      </p:sp>
      <p:sp>
        <p:nvSpPr>
          <p:cNvPr id="520" name="Google Shape;520;p51"/>
          <p:cNvSpPr txBox="1">
            <a:spLocks noGrp="1"/>
          </p:cNvSpPr>
          <p:nvPr>
            <p:ph type="subTitle" idx="1"/>
          </p:nvPr>
        </p:nvSpPr>
        <p:spPr>
          <a:xfrm>
            <a:off x="713224" y="2023872"/>
            <a:ext cx="3858775" cy="178229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/>
              <a:t>La première étape cruciale pour la réalisation du site web de football est de mener une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200" dirty="0"/>
              <a:t>analyse approfondie des besoins. Cela implique de comprendre les attentes des utilisateurs, les fonctionnalités clés et les exigences Techniques,</a:t>
            </a:r>
          </a:p>
        </p:txBody>
      </p:sp>
      <p:pic>
        <p:nvPicPr>
          <p:cNvPr id="521" name="Google Shape;521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624975" y="4019563"/>
            <a:ext cx="1828803" cy="325526"/>
          </a:xfrm>
          <a:prstGeom prst="rect">
            <a:avLst/>
          </a:prstGeom>
          <a:noFill/>
          <a:ln>
            <a:noFill/>
          </a:ln>
        </p:spPr>
      </p:pic>
      <p:sp>
        <p:nvSpPr>
          <p:cNvPr id="522" name="Google Shape;522;p51"/>
          <p:cNvSpPr/>
          <p:nvPr/>
        </p:nvSpPr>
        <p:spPr>
          <a:xfrm>
            <a:off x="8238677" y="1797039"/>
            <a:ext cx="457200" cy="457200"/>
          </a:xfrm>
          <a:prstGeom prst="donut">
            <a:avLst>
              <a:gd name="adj" fmla="val 19262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D805CEF-122B-8092-7921-564306A6EE2B}"/>
              </a:ext>
            </a:extLst>
          </p:cNvPr>
          <p:cNvPicPr>
            <a:picLocks noGrp="1" noChangeAspect="1"/>
          </p:cNvPicPr>
          <p:nvPr>
            <p:ph type="pic" idx="2"/>
          </p:nvPr>
        </p:nvPicPr>
        <p:blipFill>
          <a:blip r:embed="rId4"/>
          <a:srcRect l="19802" r="1980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5592880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0" grpId="0" build="p"/>
    </p:bldLst>
  </p:timing>
</p:sld>
</file>

<file path=ppt/theme/theme1.xml><?xml version="1.0" encoding="utf-8"?>
<a:theme xmlns:a="http://schemas.openxmlformats.org/drawingml/2006/main" name="Introduction to Taxation by Slidesgo">
  <a:themeElements>
    <a:clrScheme name="Simple Light">
      <a:dk1>
        <a:srgbClr val="000000"/>
      </a:dk1>
      <a:lt1>
        <a:srgbClr val="ECECEC"/>
      </a:lt1>
      <a:dk2>
        <a:srgbClr val="DADADA"/>
      </a:dk2>
      <a:lt2>
        <a:srgbClr val="363636"/>
      </a:lt2>
      <a:accent1>
        <a:srgbClr val="F1B42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453</Words>
  <Application>Microsoft Office PowerPoint</Application>
  <PresentationFormat>On-screen Show (16:9)</PresentationFormat>
  <Paragraphs>80</Paragraphs>
  <Slides>21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Nunito Light</vt:lpstr>
      <vt:lpstr>Raleway</vt:lpstr>
      <vt:lpstr>Arial</vt:lpstr>
      <vt:lpstr>Montserrat Medium</vt:lpstr>
      <vt:lpstr>Bebas Neue</vt:lpstr>
      <vt:lpstr>Anaheim</vt:lpstr>
      <vt:lpstr>Poppins Medium</vt:lpstr>
      <vt:lpstr>Poppins</vt:lpstr>
      <vt:lpstr>Introduction to Taxation by Slidesgo</vt:lpstr>
      <vt:lpstr>LA RÉALISATION DU PROJET VICTORY VAULT</vt:lpstr>
      <vt:lpstr>Table of contents</vt:lpstr>
      <vt:lpstr>INTRODUCTION</vt:lpstr>
      <vt:lpstr>INTRODUCTION</vt:lpstr>
      <vt:lpstr>ANALYSE DES BESOINS</vt:lpstr>
      <vt:lpstr>ANALYSE DES BESOINS</vt:lpstr>
      <vt:lpstr>Micro Services Dégages</vt:lpstr>
      <vt:lpstr>CONCEPTION</vt:lpstr>
      <vt:lpstr>CONCEPTION</vt:lpstr>
      <vt:lpstr>PowerPoint Presentation</vt:lpstr>
      <vt:lpstr>Architecture Micro services Utilisé</vt:lpstr>
      <vt:lpstr>Composant Spring Cloud</vt:lpstr>
      <vt:lpstr>Réalisation</vt:lpstr>
      <vt:lpstr>Technologies utilisées</vt:lpstr>
      <vt:lpstr>Design paterns utilisés</vt:lpstr>
      <vt:lpstr>Design paterns utilisés</vt:lpstr>
      <vt:lpstr>Maquette</vt:lpstr>
      <vt:lpstr>PowerPoint Presentation</vt:lpstr>
      <vt:lpstr>Conclusion</vt:lpstr>
      <vt:lpstr>Le projet de développement de microservices, intégrant les technologies clés telles que Feign, Eureka, Application Gateway et Load Balancer, a abouti à la création d'une architecture robuste et hautement évolutive. Cette conclusion met en lumière les principales réalisations, les enseignements tirés et les perspectives futures.</vt:lpstr>
      <vt:lpstr>Merci de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RÉALISATION DU PROJET VICTORY VAULT</dc:title>
  <cp:lastModifiedBy>mohamed youssef ben chehida</cp:lastModifiedBy>
  <cp:revision>10</cp:revision>
  <dcterms:modified xsi:type="dcterms:W3CDTF">2024-01-10T20:29:19Z</dcterms:modified>
</cp:coreProperties>
</file>